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Lst>
  <p:sldSz cx="9144000" cy="5143500" type="screen16x9"/>
  <p:notesSz cx="6858000" cy="9144000"/>
  <p:embeddedFontLst>
    <p:embeddedFont>
      <p:font typeface="M PLUS Rounded 1c" panose="020B0502020203020207" pitchFamily="34" charset="-128"/>
      <p:regular r:id="rId20"/>
      <p:bold r:id="rId21"/>
    </p:embeddedFont>
    <p:embeddedFont>
      <p:font typeface="Lato" panose="020F0502020204030203" pitchFamily="34" charset="77"/>
      <p:regular r:id="rId22"/>
      <p:bold r:id="rId23"/>
      <p:italic r:id="rId24"/>
      <p:boldItalic r:id="rId25"/>
    </p:embeddedFont>
    <p:embeddedFont>
      <p:font typeface="Montserrat" pitchFamily="2" charset="77"/>
      <p:regular r:id="rId26"/>
      <p:bold r:id="rId27"/>
      <p:italic r:id="rId28"/>
      <p:boldItalic r:id="rId29"/>
    </p:embeddedFont>
    <p:embeddedFont>
      <p:font typeface="Montserrat Medium" pitchFamily="2" charset="77"/>
      <p:regular r:id="rId30"/>
      <p:bold r:id="rId31"/>
      <p:italic r:id="rId32"/>
      <p:boldItalic r:id="rId33"/>
    </p:embeddedFont>
    <p:embeddedFont>
      <p:font typeface="Montserrat SemiBold"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710"/>
  </p:normalViewPr>
  <p:slideViewPr>
    <p:cSldViewPr snapToGrid="0">
      <p:cViewPr>
        <p:scale>
          <a:sx n="175" d="100"/>
          <a:sy n="175" d="100"/>
        </p:scale>
        <p:origin x="664" y="4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25ae9a8a59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25ae9a8a59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5ae9a8a59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5ae9a8a59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5ae9a8a59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25ae9a8a59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5ae9a8a59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5ae9a8a59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5ae9a8a59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25ae9a8a59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5ae9a8a59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25ae9a8a59_3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22915e699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222915e699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22915e699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22915e699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222915e69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222915e69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22915e699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22915e699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22915e69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222915e69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87997393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pptr.dev/" TargetMode="External"/><Relationship Id="rId7" Type="http://schemas.openxmlformats.org/officeDocument/2006/relationships/hyperlink" Target="https://nodejs.dev/learn/the-nodejs-fs-module"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hyperlink" Target="https://github.com/oliver-moran/jimp" TargetMode="External"/><Relationship Id="rId5" Type="http://schemas.openxmlformats.org/officeDocument/2006/relationships/hyperlink" Target="https://www.npmjs.com/package/jimp" TargetMode="External"/><Relationship Id="rId4" Type="http://schemas.openxmlformats.org/officeDocument/2006/relationships/hyperlink" Target="https://nodemailer.com/abou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75" y="13957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latin typeface="M PLUS Rounded 1c"/>
                <a:ea typeface="M PLUS Rounded 1c"/>
                <a:cs typeface="M PLUS Rounded 1c"/>
                <a:sym typeface="M PLUS Rounded 1c"/>
              </a:rPr>
              <a:t>WEEKLY AUTOMATION REPORT</a:t>
            </a:r>
            <a:endParaRPr sz="3000" b="1">
              <a:latin typeface="M PLUS Rounded 1c"/>
              <a:ea typeface="M PLUS Rounded 1c"/>
              <a:cs typeface="M PLUS Rounded 1c"/>
              <a:sym typeface="M PLUS Rounded 1c"/>
            </a:endParaRPr>
          </a:p>
        </p:txBody>
      </p:sp>
      <p:sp>
        <p:nvSpPr>
          <p:cNvPr id="229" name="Google Shape;229;p17"/>
          <p:cNvSpPr txBox="1">
            <a:spLocks noGrp="1"/>
          </p:cNvSpPr>
          <p:nvPr>
            <p:ph type="subTitle" idx="1"/>
          </p:nvPr>
        </p:nvSpPr>
        <p:spPr>
          <a:xfrm>
            <a:off x="4373275" y="2614800"/>
            <a:ext cx="4181400" cy="2138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Montserrat Medium"/>
                <a:ea typeface="Montserrat Medium"/>
                <a:cs typeface="Montserrat Medium"/>
                <a:sym typeface="Montserrat Medium"/>
              </a:rPr>
              <a:t>Company - Norton Lifelock</a:t>
            </a:r>
            <a:endParaRPr sz="1200">
              <a:latin typeface="Montserrat Medium"/>
              <a:ea typeface="Montserrat Medium"/>
              <a:cs typeface="Montserrat Medium"/>
              <a:sym typeface="Montserrat Medium"/>
            </a:endParaRPr>
          </a:p>
          <a:p>
            <a:pPr marL="0" lvl="0" indent="0" algn="l" rtl="0">
              <a:lnSpc>
                <a:spcPct val="115000"/>
              </a:lnSpc>
              <a:spcBef>
                <a:spcPts val="1600"/>
              </a:spcBef>
              <a:spcAft>
                <a:spcPts val="0"/>
              </a:spcAft>
              <a:buNone/>
            </a:pPr>
            <a:r>
              <a:rPr lang="en-GB" sz="1200">
                <a:latin typeface="Montserrat Medium"/>
                <a:ea typeface="Montserrat Medium"/>
                <a:cs typeface="Montserrat Medium"/>
                <a:sym typeface="Montserrat Medium"/>
              </a:rPr>
              <a:t>Project Guide - Ms. B. Siva Shankari</a:t>
            </a:r>
            <a:endParaRPr sz="1200">
              <a:latin typeface="Montserrat Medium"/>
              <a:ea typeface="Montserrat Medium"/>
              <a:cs typeface="Montserrat Medium"/>
              <a:sym typeface="Montserrat Medium"/>
            </a:endParaRPr>
          </a:p>
          <a:p>
            <a:pPr marL="0" lvl="0" indent="0" algn="l" rtl="0">
              <a:lnSpc>
                <a:spcPct val="115000"/>
              </a:lnSpc>
              <a:spcBef>
                <a:spcPts val="1600"/>
              </a:spcBef>
              <a:spcAft>
                <a:spcPts val="0"/>
              </a:spcAft>
              <a:buNone/>
            </a:pPr>
            <a:r>
              <a:rPr lang="en-GB" sz="1200">
                <a:latin typeface="Montserrat Medium"/>
                <a:ea typeface="Montserrat Medium"/>
                <a:cs typeface="Montserrat Medium"/>
                <a:sym typeface="Montserrat Medium"/>
              </a:rPr>
              <a:t>Mentor - Raja Ganapathy</a:t>
            </a:r>
            <a:endParaRPr sz="1200">
              <a:latin typeface="Montserrat Medium"/>
              <a:ea typeface="Montserrat Medium"/>
              <a:cs typeface="Montserrat Medium"/>
              <a:sym typeface="Montserrat Medium"/>
            </a:endParaRPr>
          </a:p>
          <a:p>
            <a:pPr marL="0" lvl="0" indent="0" algn="r" rtl="0">
              <a:lnSpc>
                <a:spcPct val="100000"/>
              </a:lnSpc>
              <a:spcBef>
                <a:spcPts val="1600"/>
              </a:spcBef>
              <a:spcAft>
                <a:spcPts val="0"/>
              </a:spcAft>
              <a:buNone/>
            </a:pPr>
            <a:r>
              <a:rPr lang="en-GB" sz="1200">
                <a:latin typeface="Montserrat Medium"/>
                <a:ea typeface="Montserrat Medium"/>
                <a:cs typeface="Montserrat Medium"/>
                <a:sym typeface="Montserrat Medium"/>
              </a:rPr>
              <a:t>Yuvaraj T</a:t>
            </a:r>
            <a:endParaRPr sz="1200">
              <a:latin typeface="Montserrat Medium"/>
              <a:ea typeface="Montserrat Medium"/>
              <a:cs typeface="Montserrat Medium"/>
              <a:sym typeface="Montserrat Medium"/>
            </a:endParaRPr>
          </a:p>
          <a:p>
            <a:pPr marL="0" lvl="0" indent="0" algn="r" rtl="0">
              <a:lnSpc>
                <a:spcPct val="115000"/>
              </a:lnSpc>
              <a:spcBef>
                <a:spcPts val="1600"/>
              </a:spcBef>
              <a:spcAft>
                <a:spcPts val="0"/>
              </a:spcAft>
              <a:buNone/>
            </a:pPr>
            <a:r>
              <a:rPr lang="en-GB" sz="1200">
                <a:latin typeface="Montserrat Medium"/>
                <a:ea typeface="Montserrat Medium"/>
                <a:cs typeface="Montserrat Medium"/>
                <a:sym typeface="Montserrat Medium"/>
              </a:rPr>
              <a:t>2019202063</a:t>
            </a:r>
            <a:endParaRPr sz="1200">
              <a:latin typeface="Montserrat Medium"/>
              <a:ea typeface="Montserrat Medium"/>
              <a:cs typeface="Montserrat Medium"/>
              <a:sym typeface="Montserrat Medium"/>
            </a:endParaRPr>
          </a:p>
          <a:p>
            <a:pPr marL="0" lvl="0" indent="0" algn="r" rtl="0">
              <a:lnSpc>
                <a:spcPct val="115000"/>
              </a:lnSpc>
              <a:spcBef>
                <a:spcPts val="1600"/>
              </a:spcBef>
              <a:spcAft>
                <a:spcPts val="0"/>
              </a:spcAft>
              <a:buNone/>
            </a:pPr>
            <a:r>
              <a:rPr lang="en-GB" sz="1200">
                <a:latin typeface="Montserrat Medium"/>
                <a:ea typeface="Montserrat Medium"/>
                <a:cs typeface="Montserrat Medium"/>
                <a:sym typeface="Montserrat Medium"/>
              </a:rPr>
              <a:t>MCA Regular</a:t>
            </a:r>
            <a:endParaRPr sz="1200">
              <a:latin typeface="Montserrat Medium"/>
              <a:ea typeface="Montserrat Medium"/>
              <a:cs typeface="Montserrat Medium"/>
              <a:sym typeface="Montserrat Medium"/>
            </a:endParaRPr>
          </a:p>
          <a:p>
            <a:pPr marL="0" lvl="0" indent="0" algn="r" rtl="0">
              <a:lnSpc>
                <a:spcPct val="115000"/>
              </a:lnSpc>
              <a:spcBef>
                <a:spcPts val="1600"/>
              </a:spcBef>
              <a:spcAft>
                <a:spcPts val="0"/>
              </a:spcAft>
              <a:buNone/>
            </a:pPr>
            <a:endParaRPr sz="1200">
              <a:latin typeface="Montserrat Medium"/>
              <a:ea typeface="Montserrat Medium"/>
              <a:cs typeface="Montserrat Medium"/>
              <a:sym typeface="Montserrat Medium"/>
            </a:endParaRPr>
          </a:p>
          <a:p>
            <a:pPr marL="0" lvl="0" indent="0" algn="l" rtl="0">
              <a:lnSpc>
                <a:spcPct val="115000"/>
              </a:lnSpc>
              <a:spcBef>
                <a:spcPts val="1600"/>
              </a:spcBef>
              <a:spcAft>
                <a:spcPts val="1600"/>
              </a:spcAft>
              <a:buNone/>
            </a:pPr>
            <a:endParaRPr sz="1200">
              <a:latin typeface="Montserrat Medium"/>
              <a:ea typeface="Montserrat Medium"/>
              <a:cs typeface="Montserrat Medium"/>
              <a:sym typeface="Montserrat Medium"/>
            </a:endParaRPr>
          </a:p>
        </p:txBody>
      </p:sp>
      <p:sp>
        <p:nvSpPr>
          <p:cNvPr id="230" name="Google Shape;230;p17"/>
          <p:cNvSpPr txBox="1">
            <a:spLocks noGrp="1"/>
          </p:cNvSpPr>
          <p:nvPr>
            <p:ph type="subTitle" idx="1"/>
          </p:nvPr>
        </p:nvSpPr>
        <p:spPr>
          <a:xfrm>
            <a:off x="268100" y="4605100"/>
            <a:ext cx="909900" cy="4326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sz="1200">
                <a:latin typeface="Montserrat Medium"/>
                <a:ea typeface="Montserrat Medium"/>
                <a:cs typeface="Montserrat Medium"/>
                <a:sym typeface="Montserrat Medium"/>
              </a:rPr>
              <a:t>Batch - 2</a:t>
            </a:r>
            <a:endParaRPr sz="1200">
              <a:latin typeface="Montserrat Medium"/>
              <a:ea typeface="Montserrat Medium"/>
              <a:cs typeface="Montserrat Medium"/>
              <a:sym typeface="Montserrat Medium"/>
            </a:endParaRPr>
          </a:p>
          <a:p>
            <a:pPr marL="0" lvl="0" indent="0" algn="r" rtl="0">
              <a:lnSpc>
                <a:spcPct val="115000"/>
              </a:lnSpc>
              <a:spcBef>
                <a:spcPts val="1600"/>
              </a:spcBef>
              <a:spcAft>
                <a:spcPts val="0"/>
              </a:spcAft>
              <a:buNone/>
            </a:pPr>
            <a:endParaRPr sz="1200">
              <a:latin typeface="Montserrat Medium"/>
              <a:ea typeface="Montserrat Medium"/>
              <a:cs typeface="Montserrat Medium"/>
              <a:sym typeface="Montserrat Medium"/>
            </a:endParaRPr>
          </a:p>
          <a:p>
            <a:pPr marL="0" lvl="0" indent="0" algn="l" rtl="0">
              <a:lnSpc>
                <a:spcPct val="115000"/>
              </a:lnSpc>
              <a:spcBef>
                <a:spcPts val="1600"/>
              </a:spcBef>
              <a:spcAft>
                <a:spcPts val="1600"/>
              </a:spcAft>
              <a:buNone/>
            </a:pPr>
            <a:endParaRPr sz="1200">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a:spLocks noGrp="1"/>
          </p:cNvSpPr>
          <p:nvPr>
            <p:ph type="title"/>
          </p:nvPr>
        </p:nvSpPr>
        <p:spPr>
          <a:xfrm>
            <a:off x="812952" y="1684499"/>
            <a:ext cx="3273000" cy="2757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Retrieve the required data from the website</a:t>
            </a:r>
            <a:endParaRPr dirty="0"/>
          </a:p>
          <a:p>
            <a:pPr marL="457200" lvl="0" indent="-342900" algn="l" rtl="0">
              <a:spcBef>
                <a:spcPts val="0"/>
              </a:spcBef>
              <a:spcAft>
                <a:spcPts val="0"/>
              </a:spcAft>
              <a:buSzPts val="1800"/>
              <a:buChar char="●"/>
            </a:pPr>
            <a:r>
              <a:rPr lang="en-GB" dirty="0"/>
              <a:t>Retrieve the height and width the webpage</a:t>
            </a:r>
            <a:endParaRPr dirty="0"/>
          </a:p>
          <a:p>
            <a:pPr marL="457200" lvl="0" indent="-342900" algn="l" rtl="0">
              <a:spcBef>
                <a:spcPts val="0"/>
              </a:spcBef>
              <a:spcAft>
                <a:spcPts val="0"/>
              </a:spcAft>
              <a:buSzPts val="1800"/>
              <a:buChar char="●"/>
            </a:pPr>
            <a:r>
              <a:rPr lang="en-GB" dirty="0"/>
              <a:t>Retrieve the graphs data and dimensions</a:t>
            </a:r>
            <a:endParaRPr dirty="0"/>
          </a:p>
          <a:p>
            <a:pPr marL="457200" lvl="0" indent="0" algn="l" rtl="0">
              <a:spcBef>
                <a:spcPts val="0"/>
              </a:spcBef>
              <a:spcAft>
                <a:spcPts val="0"/>
              </a:spcAft>
              <a:buNone/>
            </a:pPr>
            <a:r>
              <a:rPr lang="en-GB" dirty="0"/>
              <a:t>Using the Puppeteer</a:t>
            </a:r>
            <a:endParaRPr dirty="0"/>
          </a:p>
        </p:txBody>
      </p:sp>
      <p:sp>
        <p:nvSpPr>
          <p:cNvPr id="290" name="Google Shape;290;p2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b="1" dirty="0">
                <a:latin typeface="Lato"/>
                <a:ea typeface="Lato"/>
                <a:cs typeface="Lato"/>
                <a:sym typeface="Lato"/>
              </a:rPr>
              <a:t>Scrapping of data</a:t>
            </a:r>
            <a:endParaRPr sz="2500" b="1" dirty="0"/>
          </a:p>
          <a:p>
            <a:pPr marL="0" lvl="0" indent="0" algn="l" rtl="0">
              <a:spcBef>
                <a:spcPts val="1600"/>
              </a:spcBef>
              <a:spcAft>
                <a:spcPts val="0"/>
              </a:spcAft>
              <a:buNone/>
            </a:pPr>
            <a:endParaRPr dirty="0"/>
          </a:p>
        </p:txBody>
      </p:sp>
      <p:pic>
        <p:nvPicPr>
          <p:cNvPr id="3" name="Picture 2">
            <a:extLst>
              <a:ext uri="{FF2B5EF4-FFF2-40B4-BE49-F238E27FC236}">
                <a16:creationId xmlns:a16="http://schemas.microsoft.com/office/drawing/2014/main" id="{F96ADA7D-C737-F440-8E0B-3B643155E792}"/>
              </a:ext>
            </a:extLst>
          </p:cNvPr>
          <p:cNvPicPr>
            <a:picLocks noChangeAspect="1"/>
          </p:cNvPicPr>
          <p:nvPr/>
        </p:nvPicPr>
        <p:blipFill>
          <a:blip r:embed="rId3"/>
          <a:stretch>
            <a:fillRect/>
          </a:stretch>
        </p:blipFill>
        <p:spPr>
          <a:xfrm>
            <a:off x="5157857" y="1608759"/>
            <a:ext cx="3479800" cy="2032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7"/>
          <p:cNvSpPr txBox="1">
            <a:spLocks noGrp="1"/>
          </p:cNvSpPr>
          <p:nvPr>
            <p:ph type="title"/>
          </p:nvPr>
        </p:nvSpPr>
        <p:spPr>
          <a:xfrm>
            <a:off x="812952" y="1684499"/>
            <a:ext cx="3273000" cy="2757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Set the Viewport of the webpage  </a:t>
            </a:r>
            <a:endParaRPr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GB" dirty="0"/>
              <a:t>Capture the snapshots</a:t>
            </a:r>
            <a:endParaRPr dirty="0"/>
          </a:p>
          <a:p>
            <a:pPr marL="457200" lvl="0" indent="0" algn="l" rtl="0">
              <a:spcBef>
                <a:spcPts val="0"/>
              </a:spcBef>
              <a:spcAft>
                <a:spcPts val="0"/>
              </a:spcAft>
              <a:buNone/>
            </a:pPr>
            <a:r>
              <a:rPr lang="en-GB" dirty="0"/>
              <a:t>and PDF using the Puppeteer</a:t>
            </a:r>
            <a:endParaRPr dirty="0"/>
          </a:p>
        </p:txBody>
      </p:sp>
      <p:sp>
        <p:nvSpPr>
          <p:cNvPr id="297" name="Google Shape;297;p27"/>
          <p:cNvSpPr txBox="1">
            <a:spLocks noGrp="1"/>
          </p:cNvSpPr>
          <p:nvPr>
            <p:ph type="title" idx="2"/>
          </p:nvPr>
        </p:nvSpPr>
        <p:spPr>
          <a:xfrm>
            <a:off x="1230200" y="459500"/>
            <a:ext cx="3182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b="1" dirty="0"/>
              <a:t>Capture the Snapshots and Pdf</a:t>
            </a:r>
            <a:endParaRPr b="1" dirty="0"/>
          </a:p>
        </p:txBody>
      </p:sp>
      <p:pic>
        <p:nvPicPr>
          <p:cNvPr id="3" name="Picture 2">
            <a:extLst>
              <a:ext uri="{FF2B5EF4-FFF2-40B4-BE49-F238E27FC236}">
                <a16:creationId xmlns:a16="http://schemas.microsoft.com/office/drawing/2014/main" id="{38A40CF3-32D3-E54C-AC5F-3E45D579AB00}"/>
              </a:ext>
            </a:extLst>
          </p:cNvPr>
          <p:cNvPicPr>
            <a:picLocks noChangeAspect="1"/>
          </p:cNvPicPr>
          <p:nvPr/>
        </p:nvPicPr>
        <p:blipFill>
          <a:blip r:embed="rId3"/>
          <a:stretch>
            <a:fillRect/>
          </a:stretch>
        </p:blipFill>
        <p:spPr>
          <a:xfrm>
            <a:off x="5058050" y="1174750"/>
            <a:ext cx="3543300" cy="2794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title"/>
          </p:nvPr>
        </p:nvSpPr>
        <p:spPr>
          <a:xfrm>
            <a:off x="803325" y="1540275"/>
            <a:ext cx="3609600" cy="2757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By using the JIMP (Javascript Image Manipulation Program) library crop the each and every graphs in the screenshots</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GB"/>
              <a:t>Write the generalize function to crop the graphs</a:t>
            </a:r>
            <a:endParaRPr/>
          </a:p>
          <a:p>
            <a:pPr marL="457200" lvl="0" indent="0" algn="l" rtl="0">
              <a:spcBef>
                <a:spcPts val="0"/>
              </a:spcBef>
              <a:spcAft>
                <a:spcPts val="0"/>
              </a:spcAft>
              <a:buNone/>
            </a:pPr>
            <a:endParaRPr/>
          </a:p>
        </p:txBody>
      </p:sp>
      <p:sp>
        <p:nvSpPr>
          <p:cNvPr id="304" name="Google Shape;304;p28"/>
          <p:cNvSpPr txBox="1">
            <a:spLocks noGrp="1"/>
          </p:cNvSpPr>
          <p:nvPr>
            <p:ph type="title" idx="2"/>
          </p:nvPr>
        </p:nvSpPr>
        <p:spPr>
          <a:xfrm>
            <a:off x="1047925" y="459500"/>
            <a:ext cx="38073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b="1" dirty="0"/>
              <a:t>Image Manipulation</a:t>
            </a:r>
            <a:endParaRPr b="1" dirty="0"/>
          </a:p>
        </p:txBody>
      </p:sp>
      <p:pic>
        <p:nvPicPr>
          <p:cNvPr id="3" name="Picture 2">
            <a:extLst>
              <a:ext uri="{FF2B5EF4-FFF2-40B4-BE49-F238E27FC236}">
                <a16:creationId xmlns:a16="http://schemas.microsoft.com/office/drawing/2014/main" id="{DCD54E22-BD34-0040-87B8-0D2C340A2D08}"/>
              </a:ext>
            </a:extLst>
          </p:cNvPr>
          <p:cNvPicPr>
            <a:picLocks noChangeAspect="1"/>
          </p:cNvPicPr>
          <p:nvPr/>
        </p:nvPicPr>
        <p:blipFill>
          <a:blip r:embed="rId3"/>
          <a:stretch>
            <a:fillRect/>
          </a:stretch>
        </p:blipFill>
        <p:spPr>
          <a:xfrm>
            <a:off x="5423418" y="767959"/>
            <a:ext cx="2374900" cy="3810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a:spLocks noGrp="1"/>
          </p:cNvSpPr>
          <p:nvPr>
            <p:ph type="title"/>
          </p:nvPr>
        </p:nvSpPr>
        <p:spPr>
          <a:xfrm>
            <a:off x="1297499" y="393750"/>
            <a:ext cx="6416843" cy="7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dirty="0"/>
              <a:t>File system management</a:t>
            </a:r>
            <a:endParaRPr sz="1100" b="1" dirty="0"/>
          </a:p>
          <a:p>
            <a:pPr marL="0" lvl="0" indent="0" algn="l" rtl="0">
              <a:spcBef>
                <a:spcPts val="0"/>
              </a:spcBef>
              <a:spcAft>
                <a:spcPts val="0"/>
              </a:spcAft>
              <a:buNone/>
            </a:pPr>
            <a:endParaRPr sz="2500" dirty="0"/>
          </a:p>
        </p:txBody>
      </p:sp>
      <p:sp>
        <p:nvSpPr>
          <p:cNvPr id="310" name="Google Shape;310;p29"/>
          <p:cNvSpPr txBox="1">
            <a:spLocks noGrp="1"/>
          </p:cNvSpPr>
          <p:nvPr>
            <p:ph type="body" idx="1"/>
          </p:nvPr>
        </p:nvSpPr>
        <p:spPr>
          <a:xfrm>
            <a:off x="1297500" y="1529550"/>
            <a:ext cx="6336000" cy="2344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Montserrat"/>
              <a:buChar char="●"/>
            </a:pPr>
            <a:r>
              <a:rPr lang="en-GB" sz="1800" dirty="0">
                <a:latin typeface="Montserrat"/>
                <a:ea typeface="Montserrat"/>
                <a:cs typeface="Montserrat"/>
                <a:sym typeface="Montserrat"/>
              </a:rPr>
              <a:t>In this system, File Systems is used to manage directories, image files and text files</a:t>
            </a:r>
            <a:endParaRPr sz="1800" dirty="0">
              <a:latin typeface="Montserrat"/>
              <a:ea typeface="Montserrat"/>
              <a:cs typeface="Montserrat"/>
              <a:sym typeface="Montserrat"/>
            </a:endParaRPr>
          </a:p>
          <a:p>
            <a:pPr marL="0" lvl="0" indent="0" algn="l" rtl="0">
              <a:lnSpc>
                <a:spcPct val="100000"/>
              </a:lnSpc>
              <a:spcBef>
                <a:spcPts val="0"/>
              </a:spcBef>
              <a:spcAft>
                <a:spcPts val="0"/>
              </a:spcAft>
              <a:buNone/>
            </a:pPr>
            <a:endParaRPr sz="1800" dirty="0">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GB" sz="1800" dirty="0">
                <a:latin typeface="Montserrat"/>
                <a:ea typeface="Montserrat"/>
                <a:cs typeface="Montserrat"/>
                <a:sym typeface="Montserrat"/>
              </a:rPr>
              <a:t>Create a new file and store the  data collected from the web-pages</a:t>
            </a:r>
            <a:endParaRPr sz="1800" dirty="0">
              <a:latin typeface="Montserrat"/>
              <a:ea typeface="Montserrat"/>
              <a:cs typeface="Montserrat"/>
              <a:sym typeface="Montserrat"/>
            </a:endParaRPr>
          </a:p>
          <a:p>
            <a:pPr marL="457200" lvl="0" indent="0" algn="l" rtl="0">
              <a:lnSpc>
                <a:spcPct val="100000"/>
              </a:lnSpc>
              <a:spcBef>
                <a:spcPts val="0"/>
              </a:spcBef>
              <a:spcAft>
                <a:spcPts val="0"/>
              </a:spcAft>
              <a:buNone/>
            </a:pPr>
            <a:endParaRPr sz="1800" dirty="0">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GB" sz="1800" dirty="0">
                <a:latin typeface="Montserrat"/>
                <a:ea typeface="Montserrat"/>
                <a:cs typeface="Montserrat"/>
                <a:sym typeface="Montserrat"/>
              </a:rPr>
              <a:t>Read the text files and get data from them</a:t>
            </a:r>
            <a:endParaRPr sz="1800" dirty="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txBox="1">
            <a:spLocks noGrp="1"/>
          </p:cNvSpPr>
          <p:nvPr>
            <p:ph type="title"/>
          </p:nvPr>
        </p:nvSpPr>
        <p:spPr>
          <a:xfrm>
            <a:off x="803325" y="1540275"/>
            <a:ext cx="3609600" cy="2757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Create the body of the email in the required format</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GB" dirty="0"/>
              <a:t>By using the Node Mailer,  create the body of email as Html code</a:t>
            </a:r>
            <a:endParaRPr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GB" dirty="0"/>
              <a:t>Attach PDF and the Snapshots in the email</a:t>
            </a:r>
            <a:endParaRPr dirty="0"/>
          </a:p>
          <a:p>
            <a:pPr marL="457200" lvl="0" indent="0" algn="l" rtl="0">
              <a:spcBef>
                <a:spcPts val="0"/>
              </a:spcBef>
              <a:spcAft>
                <a:spcPts val="0"/>
              </a:spcAft>
              <a:buNone/>
            </a:pPr>
            <a:endParaRPr dirty="0"/>
          </a:p>
        </p:txBody>
      </p:sp>
      <p:sp>
        <p:nvSpPr>
          <p:cNvPr id="317" name="Google Shape;317;p30"/>
          <p:cNvSpPr txBox="1">
            <a:spLocks noGrp="1"/>
          </p:cNvSpPr>
          <p:nvPr>
            <p:ph type="title" idx="2"/>
          </p:nvPr>
        </p:nvSpPr>
        <p:spPr>
          <a:xfrm>
            <a:off x="1047925" y="459500"/>
            <a:ext cx="38073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b="1" dirty="0"/>
              <a:t>Designing the Email</a:t>
            </a:r>
            <a:endParaRPr b="1" dirty="0"/>
          </a:p>
        </p:txBody>
      </p:sp>
      <p:pic>
        <p:nvPicPr>
          <p:cNvPr id="3" name="Picture 2">
            <a:extLst>
              <a:ext uri="{FF2B5EF4-FFF2-40B4-BE49-F238E27FC236}">
                <a16:creationId xmlns:a16="http://schemas.microsoft.com/office/drawing/2014/main" id="{F499122A-224F-6B43-B9DE-B08BC72D6C3B}"/>
              </a:ext>
            </a:extLst>
          </p:cNvPr>
          <p:cNvPicPr>
            <a:picLocks noChangeAspect="1"/>
          </p:cNvPicPr>
          <p:nvPr/>
        </p:nvPicPr>
        <p:blipFill>
          <a:blip r:embed="rId3"/>
          <a:stretch>
            <a:fillRect/>
          </a:stretch>
        </p:blipFill>
        <p:spPr>
          <a:xfrm>
            <a:off x="4982207" y="860724"/>
            <a:ext cx="3826960" cy="30884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803325" y="1540275"/>
            <a:ext cx="3609600" cy="3205896"/>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Provide the required data for the email such as </a:t>
            </a:r>
            <a:r>
              <a:rPr lang="en-GB" b="1" dirty="0"/>
              <a:t>Sender address, Receiver addresses , email subject</a:t>
            </a:r>
            <a:endParaRPr b="1"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GB" dirty="0"/>
              <a:t>Create the SMPT server and then add  information of the email and send it by using Node mailer</a:t>
            </a:r>
            <a:endParaRPr dirty="0"/>
          </a:p>
          <a:p>
            <a:pPr marL="457200" lvl="0" indent="0" algn="l" rtl="0">
              <a:spcBef>
                <a:spcPts val="0"/>
              </a:spcBef>
              <a:spcAft>
                <a:spcPts val="0"/>
              </a:spcAft>
              <a:buNone/>
            </a:pPr>
            <a:endParaRPr dirty="0"/>
          </a:p>
        </p:txBody>
      </p:sp>
      <p:sp>
        <p:nvSpPr>
          <p:cNvPr id="324" name="Google Shape;324;p31"/>
          <p:cNvSpPr txBox="1">
            <a:spLocks noGrp="1"/>
          </p:cNvSpPr>
          <p:nvPr>
            <p:ph type="title" idx="2"/>
          </p:nvPr>
        </p:nvSpPr>
        <p:spPr>
          <a:xfrm>
            <a:off x="1047925" y="459500"/>
            <a:ext cx="38073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b="1" dirty="0"/>
              <a:t>Automate the Email</a:t>
            </a:r>
            <a:endParaRPr b="1" dirty="0"/>
          </a:p>
        </p:txBody>
      </p:sp>
      <p:pic>
        <p:nvPicPr>
          <p:cNvPr id="3" name="Picture 2">
            <a:extLst>
              <a:ext uri="{FF2B5EF4-FFF2-40B4-BE49-F238E27FC236}">
                <a16:creationId xmlns:a16="http://schemas.microsoft.com/office/drawing/2014/main" id="{A3C04A54-02F9-3742-8F32-BC982212C661}"/>
              </a:ext>
            </a:extLst>
          </p:cNvPr>
          <p:cNvPicPr>
            <a:picLocks noChangeAspect="1"/>
          </p:cNvPicPr>
          <p:nvPr/>
        </p:nvPicPr>
        <p:blipFill>
          <a:blip r:embed="rId3"/>
          <a:stretch>
            <a:fillRect/>
          </a:stretch>
        </p:blipFill>
        <p:spPr>
          <a:xfrm>
            <a:off x="4731077" y="285750"/>
            <a:ext cx="4318000" cy="4572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txBox="1">
            <a:spLocks noGrp="1"/>
          </p:cNvSpPr>
          <p:nvPr>
            <p:ph type="title"/>
          </p:nvPr>
        </p:nvSpPr>
        <p:spPr>
          <a:xfrm>
            <a:off x="1297500" y="393750"/>
            <a:ext cx="6990900" cy="9125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References</a:t>
            </a:r>
            <a:endParaRPr b="1" dirty="0"/>
          </a:p>
        </p:txBody>
      </p:sp>
      <p:sp>
        <p:nvSpPr>
          <p:cNvPr id="336" name="Google Shape;336;p33"/>
          <p:cNvSpPr txBox="1">
            <a:spLocks noGrp="1"/>
          </p:cNvSpPr>
          <p:nvPr>
            <p:ph type="body" idx="1"/>
          </p:nvPr>
        </p:nvSpPr>
        <p:spPr>
          <a:xfrm>
            <a:off x="1297500" y="1238750"/>
            <a:ext cx="6040200" cy="24159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GB" sz="1600">
                <a:solidFill>
                  <a:srgbClr val="000000"/>
                </a:solidFill>
                <a:latin typeface="Arial"/>
                <a:ea typeface="Arial"/>
                <a:cs typeface="Arial"/>
                <a:sym typeface="Arial"/>
              </a:rPr>
              <a:t>•</a:t>
            </a:r>
            <a:r>
              <a:rPr lang="en-GB" sz="1600" u="sng">
                <a:solidFill>
                  <a:schemeClr val="hlink"/>
                </a:solidFill>
                <a:latin typeface="Arial"/>
                <a:ea typeface="Arial"/>
                <a:cs typeface="Arial"/>
                <a:sym typeface="Arial"/>
                <a:hlinkClick r:id="rId3"/>
              </a:rPr>
              <a:t>https://www.nortonlifelock.com/us/en/</a:t>
            </a:r>
            <a:endParaRPr sz="1600" u="sng">
              <a:solidFill>
                <a:schemeClr val="hlink"/>
              </a:solidFill>
              <a:latin typeface="Arial"/>
              <a:ea typeface="Arial"/>
              <a:cs typeface="Arial"/>
              <a:sym typeface="Arial"/>
            </a:endParaRPr>
          </a:p>
          <a:p>
            <a:pPr marL="0" lvl="0" indent="0" algn="l" rtl="0">
              <a:lnSpc>
                <a:spcPct val="90000"/>
              </a:lnSpc>
              <a:spcBef>
                <a:spcPts val="1000"/>
              </a:spcBef>
              <a:spcAft>
                <a:spcPts val="0"/>
              </a:spcAft>
              <a:buNone/>
            </a:pPr>
            <a:r>
              <a:rPr lang="en-GB" sz="1600">
                <a:solidFill>
                  <a:srgbClr val="000000"/>
                </a:solidFill>
                <a:latin typeface="Arial"/>
                <a:ea typeface="Arial"/>
                <a:cs typeface="Arial"/>
                <a:sym typeface="Arial"/>
              </a:rPr>
              <a:t>•</a:t>
            </a:r>
            <a:r>
              <a:rPr lang="en-GB" sz="1600" u="sng">
                <a:solidFill>
                  <a:schemeClr val="hlink"/>
                </a:solidFill>
                <a:latin typeface="Arial"/>
                <a:ea typeface="Arial"/>
                <a:cs typeface="Arial"/>
                <a:sym typeface="Arial"/>
                <a:hlinkClick r:id="rId3"/>
              </a:rPr>
              <a:t>https://nodejs.org/</a:t>
            </a:r>
            <a:endParaRPr sz="1600" u="sng">
              <a:solidFill>
                <a:schemeClr val="hlink"/>
              </a:solidFill>
              <a:latin typeface="Arial"/>
              <a:ea typeface="Arial"/>
              <a:cs typeface="Arial"/>
              <a:sym typeface="Arial"/>
            </a:endParaRPr>
          </a:p>
          <a:p>
            <a:pPr marL="0" lvl="0" indent="0" algn="l" rtl="0">
              <a:lnSpc>
                <a:spcPct val="90000"/>
              </a:lnSpc>
              <a:spcBef>
                <a:spcPts val="1000"/>
              </a:spcBef>
              <a:spcAft>
                <a:spcPts val="0"/>
              </a:spcAft>
              <a:buNone/>
            </a:pPr>
            <a:r>
              <a:rPr lang="en-GB" sz="1600">
                <a:solidFill>
                  <a:srgbClr val="000000"/>
                </a:solidFill>
                <a:latin typeface="Arial"/>
                <a:ea typeface="Arial"/>
                <a:cs typeface="Arial"/>
                <a:sym typeface="Arial"/>
              </a:rPr>
              <a:t>•</a:t>
            </a:r>
            <a:r>
              <a:rPr lang="en-GB" sz="1600" u="sng">
                <a:solidFill>
                  <a:schemeClr val="hlink"/>
                </a:solidFill>
                <a:latin typeface="Arial"/>
                <a:ea typeface="Arial"/>
                <a:cs typeface="Arial"/>
                <a:sym typeface="Arial"/>
                <a:hlinkClick r:id="rId3"/>
              </a:rPr>
              <a:t>https://pptr.dev/</a:t>
            </a:r>
            <a:endParaRPr sz="1600" u="sng">
              <a:solidFill>
                <a:schemeClr val="hlink"/>
              </a:solidFill>
              <a:latin typeface="Arial"/>
              <a:ea typeface="Arial"/>
              <a:cs typeface="Arial"/>
              <a:sym typeface="Arial"/>
            </a:endParaRPr>
          </a:p>
          <a:p>
            <a:pPr marL="0" lvl="0" indent="0" algn="l" rtl="0">
              <a:lnSpc>
                <a:spcPct val="90000"/>
              </a:lnSpc>
              <a:spcBef>
                <a:spcPts val="1000"/>
              </a:spcBef>
              <a:spcAft>
                <a:spcPts val="0"/>
              </a:spcAft>
              <a:buNone/>
            </a:pPr>
            <a:r>
              <a:rPr lang="en-GB" sz="1600">
                <a:solidFill>
                  <a:srgbClr val="000000"/>
                </a:solidFill>
                <a:latin typeface="Arial"/>
                <a:ea typeface="Arial"/>
                <a:cs typeface="Arial"/>
                <a:sym typeface="Arial"/>
              </a:rPr>
              <a:t>•</a:t>
            </a:r>
            <a:r>
              <a:rPr lang="en-GB" sz="1600" u="sng">
                <a:solidFill>
                  <a:schemeClr val="hlink"/>
                </a:solidFill>
                <a:latin typeface="Arial"/>
                <a:ea typeface="Arial"/>
                <a:cs typeface="Arial"/>
                <a:sym typeface="Arial"/>
                <a:hlinkClick r:id="rId4"/>
              </a:rPr>
              <a:t>https://nodemailer.com/about/</a:t>
            </a:r>
            <a:endParaRPr sz="1600" u="sng">
              <a:solidFill>
                <a:schemeClr val="hlink"/>
              </a:solidFill>
              <a:latin typeface="Arial"/>
              <a:ea typeface="Arial"/>
              <a:cs typeface="Arial"/>
              <a:sym typeface="Arial"/>
            </a:endParaRPr>
          </a:p>
          <a:p>
            <a:pPr marL="0" lvl="0" indent="0" algn="l" rtl="0">
              <a:lnSpc>
                <a:spcPct val="90000"/>
              </a:lnSpc>
              <a:spcBef>
                <a:spcPts val="1000"/>
              </a:spcBef>
              <a:spcAft>
                <a:spcPts val="0"/>
              </a:spcAft>
              <a:buNone/>
            </a:pPr>
            <a:r>
              <a:rPr lang="en-GB" sz="1600">
                <a:solidFill>
                  <a:srgbClr val="000000"/>
                </a:solidFill>
                <a:latin typeface="Arial"/>
                <a:ea typeface="Arial"/>
                <a:cs typeface="Arial"/>
                <a:sym typeface="Arial"/>
              </a:rPr>
              <a:t>•</a:t>
            </a:r>
            <a:r>
              <a:rPr lang="en-GB" sz="1600" u="sng">
                <a:solidFill>
                  <a:schemeClr val="hlink"/>
                </a:solidFill>
                <a:latin typeface="Arial"/>
                <a:ea typeface="Arial"/>
                <a:cs typeface="Arial"/>
                <a:sym typeface="Arial"/>
                <a:hlinkClick r:id="rId5"/>
              </a:rPr>
              <a:t>https://www.npmjs.com/package/jimp</a:t>
            </a:r>
            <a:endParaRPr sz="1600" u="sng">
              <a:solidFill>
                <a:schemeClr val="hlink"/>
              </a:solidFill>
              <a:latin typeface="Arial"/>
              <a:ea typeface="Arial"/>
              <a:cs typeface="Arial"/>
              <a:sym typeface="Arial"/>
            </a:endParaRPr>
          </a:p>
          <a:p>
            <a:pPr marL="0" lvl="0" indent="0" algn="l" rtl="0">
              <a:lnSpc>
                <a:spcPct val="90000"/>
              </a:lnSpc>
              <a:spcBef>
                <a:spcPts val="1000"/>
              </a:spcBef>
              <a:spcAft>
                <a:spcPts val="0"/>
              </a:spcAft>
              <a:buNone/>
            </a:pPr>
            <a:r>
              <a:rPr lang="en-GB" sz="1600">
                <a:solidFill>
                  <a:srgbClr val="000000"/>
                </a:solidFill>
                <a:latin typeface="Arial"/>
                <a:ea typeface="Arial"/>
                <a:cs typeface="Arial"/>
                <a:sym typeface="Arial"/>
              </a:rPr>
              <a:t>•</a:t>
            </a:r>
            <a:r>
              <a:rPr lang="en-GB" sz="1600" u="sng">
                <a:solidFill>
                  <a:schemeClr val="hlink"/>
                </a:solidFill>
                <a:latin typeface="Arial"/>
                <a:ea typeface="Arial"/>
                <a:cs typeface="Arial"/>
                <a:sym typeface="Arial"/>
                <a:hlinkClick r:id="rId6"/>
              </a:rPr>
              <a:t>https://github.com/oliver-moran/jimp</a:t>
            </a:r>
            <a:endParaRPr sz="1600" u="sng">
              <a:solidFill>
                <a:schemeClr val="hlink"/>
              </a:solidFill>
              <a:latin typeface="Arial"/>
              <a:ea typeface="Arial"/>
              <a:cs typeface="Arial"/>
              <a:sym typeface="Arial"/>
            </a:endParaRPr>
          </a:p>
          <a:p>
            <a:pPr marL="0" lvl="0" indent="0" algn="l" rtl="0">
              <a:lnSpc>
                <a:spcPct val="90000"/>
              </a:lnSpc>
              <a:spcBef>
                <a:spcPts val="1000"/>
              </a:spcBef>
              <a:spcAft>
                <a:spcPts val="0"/>
              </a:spcAft>
              <a:buNone/>
            </a:pPr>
            <a:r>
              <a:rPr lang="en-GB" sz="1600">
                <a:solidFill>
                  <a:srgbClr val="000000"/>
                </a:solidFill>
                <a:latin typeface="Arial"/>
                <a:ea typeface="Arial"/>
                <a:cs typeface="Arial"/>
                <a:sym typeface="Arial"/>
              </a:rPr>
              <a:t>•</a:t>
            </a:r>
            <a:r>
              <a:rPr lang="en-GB" sz="1600" u="sng">
                <a:solidFill>
                  <a:schemeClr val="hlink"/>
                </a:solidFill>
                <a:latin typeface="Arial"/>
                <a:ea typeface="Arial"/>
                <a:cs typeface="Arial"/>
                <a:sym typeface="Arial"/>
                <a:hlinkClick r:id="rId7"/>
              </a:rPr>
              <a:t>https://nodejs.dev/learn/the-nodejs-fs-module</a:t>
            </a:r>
            <a:endParaRPr sz="1600" u="sng">
              <a:solidFill>
                <a:schemeClr val="hlink"/>
              </a:solidFill>
              <a:latin typeface="Arial"/>
              <a:ea typeface="Arial"/>
              <a:cs typeface="Arial"/>
              <a:sym typeface="Arial"/>
            </a:endParaRPr>
          </a:p>
          <a:p>
            <a:pPr marL="0" lvl="0" indent="0" algn="l" rtl="0">
              <a:spcBef>
                <a:spcPts val="0"/>
              </a:spcBef>
              <a:spcAft>
                <a:spcPts val="1600"/>
              </a:spcAft>
              <a:buNone/>
            </a:pPr>
            <a:endParaRPr sz="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4"/>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grpSp>
        <p:nvGrpSpPr>
          <p:cNvPr id="343" name="Google Shape;343;p34"/>
          <p:cNvGrpSpPr/>
          <p:nvPr/>
        </p:nvGrpSpPr>
        <p:grpSpPr>
          <a:xfrm>
            <a:off x="4066820" y="1553491"/>
            <a:ext cx="3159984" cy="2439109"/>
            <a:chOff x="3553042" y="1657806"/>
            <a:chExt cx="3461100" cy="2671532"/>
          </a:xfrm>
        </p:grpSpPr>
        <p:sp>
          <p:nvSpPr>
            <p:cNvPr id="344" name="Google Shape;344;p3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2" name="Google Shape;352;p34"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53" name="Google Shape;353;p34"/>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4"/>
          <p:cNvGrpSpPr/>
          <p:nvPr/>
        </p:nvGrpSpPr>
        <p:grpSpPr>
          <a:xfrm>
            <a:off x="6762480" y="2546254"/>
            <a:ext cx="1024386" cy="1522884"/>
            <a:chOff x="6505573" y="2745170"/>
            <a:chExt cx="1122000" cy="1668000"/>
          </a:xfrm>
        </p:grpSpPr>
        <p:sp>
          <p:nvSpPr>
            <p:cNvPr id="355" name="Google Shape;355;p34"/>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9" name="Google Shape;359;p34"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60" name="Google Shape;360;p34"/>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4"/>
          <p:cNvGrpSpPr/>
          <p:nvPr/>
        </p:nvGrpSpPr>
        <p:grpSpPr>
          <a:xfrm>
            <a:off x="6405845" y="3121897"/>
            <a:ext cx="520684" cy="1036470"/>
            <a:chOff x="9543736" y="4486132"/>
            <a:chExt cx="570300" cy="1135235"/>
          </a:xfrm>
        </p:grpSpPr>
        <p:sp>
          <p:nvSpPr>
            <p:cNvPr id="362" name="Google Shape;362;p34"/>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4"/>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34"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67" name="Google Shape;367;p34"/>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4"/>
          <p:cNvGrpSpPr/>
          <p:nvPr/>
        </p:nvGrpSpPr>
        <p:grpSpPr>
          <a:xfrm>
            <a:off x="7564804" y="3443361"/>
            <a:ext cx="455496" cy="692277"/>
            <a:chOff x="7384375" y="3728000"/>
            <a:chExt cx="498900" cy="758244"/>
          </a:xfrm>
        </p:grpSpPr>
        <p:sp>
          <p:nvSpPr>
            <p:cNvPr id="369" name="Google Shape;369;p3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4"/>
          <p:cNvGrpSpPr/>
          <p:nvPr/>
        </p:nvGrpSpPr>
        <p:grpSpPr>
          <a:xfrm>
            <a:off x="7564836" y="3561758"/>
            <a:ext cx="478081" cy="462776"/>
            <a:chOff x="7384385" y="3857442"/>
            <a:chExt cx="523637" cy="506874"/>
          </a:xfrm>
        </p:grpSpPr>
        <p:sp>
          <p:nvSpPr>
            <p:cNvPr id="374" name="Google Shape;374;p34"/>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34"/>
            <p:cNvGrpSpPr/>
            <p:nvPr/>
          </p:nvGrpSpPr>
          <p:grpSpPr>
            <a:xfrm>
              <a:off x="7384385" y="3857442"/>
              <a:ext cx="523637" cy="498900"/>
              <a:chOff x="7384385" y="3857442"/>
              <a:chExt cx="523637" cy="498900"/>
            </a:xfrm>
          </p:grpSpPr>
          <p:sp>
            <p:nvSpPr>
              <p:cNvPr id="376" name="Google Shape;376;p34"/>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8" name="Google Shape;378;p34"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79" name="Google Shape;379;p34"/>
          <p:cNvGrpSpPr/>
          <p:nvPr/>
        </p:nvGrpSpPr>
        <p:grpSpPr>
          <a:xfrm>
            <a:off x="8110843" y="3443361"/>
            <a:ext cx="435785" cy="692277"/>
            <a:chOff x="7982421" y="3727763"/>
            <a:chExt cx="477311" cy="758244"/>
          </a:xfrm>
        </p:grpSpPr>
        <p:sp>
          <p:nvSpPr>
            <p:cNvPr id="380" name="Google Shape;380;p34"/>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 name="Google Shape;388;p34"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TOC</a:t>
            </a:r>
            <a:endParaRPr b="1" dirty="0"/>
          </a:p>
        </p:txBody>
      </p:sp>
      <p:sp>
        <p:nvSpPr>
          <p:cNvPr id="236" name="Google Shape;236;p18"/>
          <p:cNvSpPr txBox="1">
            <a:spLocks noGrp="1"/>
          </p:cNvSpPr>
          <p:nvPr>
            <p:ph type="body" idx="1"/>
          </p:nvPr>
        </p:nvSpPr>
        <p:spPr>
          <a:xfrm>
            <a:off x="1297500" y="1471400"/>
            <a:ext cx="4028700" cy="316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latin typeface="Montserrat Medium"/>
                <a:ea typeface="Montserrat Medium"/>
                <a:cs typeface="Montserrat Medium"/>
                <a:sym typeface="Montserrat Medium"/>
              </a:rPr>
              <a:t>Motivation &amp; Objective</a:t>
            </a:r>
            <a:endParaRPr sz="1200">
              <a:latin typeface="Montserrat Medium"/>
              <a:ea typeface="Montserrat Medium"/>
              <a:cs typeface="Montserrat Medium"/>
              <a:sym typeface="Montserrat Medium"/>
            </a:endParaRPr>
          </a:p>
          <a:p>
            <a:pPr marL="0" lvl="0" indent="0" algn="l" rtl="0">
              <a:lnSpc>
                <a:spcPct val="100000"/>
              </a:lnSpc>
              <a:spcBef>
                <a:spcPts val="1600"/>
              </a:spcBef>
              <a:spcAft>
                <a:spcPts val="0"/>
              </a:spcAft>
              <a:buNone/>
            </a:pPr>
            <a:r>
              <a:rPr lang="en-GB" sz="1200">
                <a:latin typeface="Montserrat Medium"/>
                <a:ea typeface="Montserrat Medium"/>
                <a:cs typeface="Montserrat Medium"/>
                <a:sym typeface="Montserrat Medium"/>
              </a:rPr>
              <a:t>Introduction</a:t>
            </a:r>
            <a:endParaRPr sz="1200">
              <a:latin typeface="Montserrat Medium"/>
              <a:ea typeface="Montserrat Medium"/>
              <a:cs typeface="Montserrat Medium"/>
              <a:sym typeface="Montserrat Medium"/>
            </a:endParaRPr>
          </a:p>
          <a:p>
            <a:pPr marL="0" lvl="0" indent="0" algn="l" rtl="0">
              <a:lnSpc>
                <a:spcPct val="100000"/>
              </a:lnSpc>
              <a:spcBef>
                <a:spcPts val="1600"/>
              </a:spcBef>
              <a:spcAft>
                <a:spcPts val="0"/>
              </a:spcAft>
              <a:buNone/>
            </a:pPr>
            <a:r>
              <a:rPr lang="en-GB" sz="1200">
                <a:latin typeface="Montserrat Medium"/>
                <a:ea typeface="Montserrat Medium"/>
                <a:cs typeface="Montserrat Medium"/>
                <a:sym typeface="Montserrat Medium"/>
              </a:rPr>
              <a:t>Implementation Platform / Framework</a:t>
            </a:r>
            <a:endParaRPr sz="1200">
              <a:latin typeface="Montserrat Medium"/>
              <a:ea typeface="Montserrat Medium"/>
              <a:cs typeface="Montserrat Medium"/>
              <a:sym typeface="Montserrat Medium"/>
            </a:endParaRPr>
          </a:p>
          <a:p>
            <a:pPr marL="0" lvl="0" indent="0" algn="l" rtl="0">
              <a:lnSpc>
                <a:spcPct val="100000"/>
              </a:lnSpc>
              <a:spcBef>
                <a:spcPts val="1600"/>
              </a:spcBef>
              <a:spcAft>
                <a:spcPts val="0"/>
              </a:spcAft>
              <a:buNone/>
            </a:pPr>
            <a:r>
              <a:rPr lang="en-GB" sz="1200">
                <a:latin typeface="Montserrat Medium"/>
                <a:ea typeface="Montserrat Medium"/>
                <a:cs typeface="Montserrat Medium"/>
                <a:sym typeface="Montserrat Medium"/>
              </a:rPr>
              <a:t>Overall Architecture</a:t>
            </a:r>
            <a:endParaRPr sz="1200">
              <a:latin typeface="Montserrat Medium"/>
              <a:ea typeface="Montserrat Medium"/>
              <a:cs typeface="Montserrat Medium"/>
              <a:sym typeface="Montserrat Medium"/>
            </a:endParaRPr>
          </a:p>
          <a:p>
            <a:pPr marL="0" lvl="0" indent="0" algn="l" rtl="0">
              <a:lnSpc>
                <a:spcPct val="100000"/>
              </a:lnSpc>
              <a:spcBef>
                <a:spcPts val="1600"/>
              </a:spcBef>
              <a:spcAft>
                <a:spcPts val="0"/>
              </a:spcAft>
              <a:buNone/>
            </a:pPr>
            <a:r>
              <a:rPr lang="en-GB" sz="1200">
                <a:latin typeface="Montserrat Medium"/>
                <a:ea typeface="Montserrat Medium"/>
                <a:cs typeface="Montserrat Medium"/>
                <a:sym typeface="Montserrat Medium"/>
              </a:rPr>
              <a:t>Modules</a:t>
            </a:r>
            <a:endParaRPr sz="1200">
              <a:latin typeface="Montserrat Medium"/>
              <a:ea typeface="Montserrat Medium"/>
              <a:cs typeface="Montserrat Medium"/>
              <a:sym typeface="Montserrat Medium"/>
            </a:endParaRPr>
          </a:p>
          <a:p>
            <a:pPr marL="0" lvl="0" indent="0" algn="l" rtl="0">
              <a:lnSpc>
                <a:spcPct val="100000"/>
              </a:lnSpc>
              <a:spcBef>
                <a:spcPts val="1600"/>
              </a:spcBef>
              <a:spcAft>
                <a:spcPts val="0"/>
              </a:spcAft>
              <a:buNone/>
            </a:pPr>
            <a:r>
              <a:rPr lang="en-GB" sz="1200">
                <a:latin typeface="Montserrat Medium"/>
                <a:ea typeface="Montserrat Medium"/>
                <a:cs typeface="Montserrat Medium"/>
                <a:sym typeface="Montserrat Medium"/>
              </a:rPr>
              <a:t>Output Screenshots</a:t>
            </a:r>
            <a:endParaRPr sz="1200">
              <a:latin typeface="Montserrat Medium"/>
              <a:ea typeface="Montserrat Medium"/>
              <a:cs typeface="Montserrat Medium"/>
              <a:sym typeface="Montserrat Medium"/>
            </a:endParaRPr>
          </a:p>
          <a:p>
            <a:pPr marL="0" lvl="0" indent="0" algn="l" rtl="0">
              <a:spcBef>
                <a:spcPts val="1600"/>
              </a:spcBef>
              <a:spcAft>
                <a:spcPts val="0"/>
              </a:spcAft>
              <a:buNone/>
            </a:pPr>
            <a:r>
              <a:rPr lang="en-GB" sz="1200">
                <a:latin typeface="Montserrat Medium"/>
                <a:ea typeface="Montserrat Medium"/>
                <a:cs typeface="Montserrat Medium"/>
                <a:sym typeface="Montserrat Medium"/>
              </a:rPr>
              <a:t>References</a:t>
            </a:r>
            <a:endParaRPr sz="1200">
              <a:latin typeface="Montserrat Medium"/>
              <a:ea typeface="Montserrat Medium"/>
              <a:cs typeface="Montserrat Medium"/>
              <a:sym typeface="Montserrat Medium"/>
            </a:endParaRPr>
          </a:p>
          <a:p>
            <a:pPr marL="0" lvl="0" indent="0" algn="l" rtl="0">
              <a:spcBef>
                <a:spcPts val="1600"/>
              </a:spcBef>
              <a:spcAft>
                <a:spcPts val="1600"/>
              </a:spcAft>
              <a:buNone/>
            </a:pPr>
            <a:endParaRPr sz="1600">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MOTIVATION AND OBJECTIVE</a:t>
            </a:r>
            <a:endParaRPr b="1" dirty="0"/>
          </a:p>
        </p:txBody>
      </p:sp>
      <p:sp>
        <p:nvSpPr>
          <p:cNvPr id="242" name="Google Shape;242;p19"/>
          <p:cNvSpPr txBox="1">
            <a:spLocks noGrp="1"/>
          </p:cNvSpPr>
          <p:nvPr>
            <p:ph type="body" idx="1"/>
          </p:nvPr>
        </p:nvSpPr>
        <p:spPr>
          <a:xfrm>
            <a:off x="1037925" y="1500250"/>
            <a:ext cx="7412700" cy="2911200"/>
          </a:xfrm>
          <a:prstGeom prst="rect">
            <a:avLst/>
          </a:prstGeom>
        </p:spPr>
        <p:txBody>
          <a:bodyPr spcFirstLastPara="1" wrap="square" lIns="91425" tIns="91425" rIns="91425" bIns="91425" anchor="t" anchorCtr="0">
            <a:normAutofit fontScale="25000" lnSpcReduction="20000"/>
          </a:bodyPr>
          <a:lstStyle/>
          <a:p>
            <a:pPr marL="457200" lvl="0" indent="-330200" algn="l" rtl="0">
              <a:lnSpc>
                <a:spcPct val="90000"/>
              </a:lnSpc>
              <a:spcBef>
                <a:spcPts val="1000"/>
              </a:spcBef>
              <a:spcAft>
                <a:spcPts val="0"/>
              </a:spcAft>
              <a:buSzPct val="100000"/>
              <a:buFont typeface="Montserrat Medium"/>
              <a:buChar char="●"/>
            </a:pPr>
            <a:r>
              <a:rPr lang="en-GB" sz="6400">
                <a:highlight>
                  <a:srgbClr val="1B212C"/>
                </a:highlight>
                <a:latin typeface="Montserrat Medium"/>
                <a:ea typeface="Montserrat Medium"/>
                <a:cs typeface="Montserrat Medium"/>
                <a:sym typeface="Montserrat Medium"/>
              </a:rPr>
              <a:t>T</a:t>
            </a:r>
            <a:r>
              <a:rPr lang="en-GB" sz="6400">
                <a:highlight>
                  <a:schemeClr val="dk1"/>
                </a:highlight>
                <a:latin typeface="Montserrat Medium"/>
                <a:ea typeface="Montserrat Medium"/>
                <a:cs typeface="Montserrat Medium"/>
                <a:sym typeface="Montserrat Medium"/>
              </a:rPr>
              <a:t>o create a Web Automated Tool to automate IT work maintain weekly report of Jira Dashboard</a:t>
            </a:r>
            <a:endParaRPr sz="6400">
              <a:highlight>
                <a:schemeClr val="dk1"/>
              </a:highlight>
              <a:latin typeface="Montserrat Medium"/>
              <a:ea typeface="Montserrat Medium"/>
              <a:cs typeface="Montserrat Medium"/>
              <a:sym typeface="Montserrat Medium"/>
            </a:endParaRPr>
          </a:p>
          <a:p>
            <a:pPr marL="0" lvl="0" indent="0" algn="l" rtl="0">
              <a:lnSpc>
                <a:spcPct val="90000"/>
              </a:lnSpc>
              <a:spcBef>
                <a:spcPts val="1000"/>
              </a:spcBef>
              <a:spcAft>
                <a:spcPts val="0"/>
              </a:spcAft>
              <a:buNone/>
            </a:pPr>
            <a:endParaRPr sz="5123">
              <a:highlight>
                <a:schemeClr val="dk1"/>
              </a:highlight>
              <a:latin typeface="Montserrat Medium"/>
              <a:ea typeface="Montserrat Medium"/>
              <a:cs typeface="Montserrat Medium"/>
              <a:sym typeface="Montserrat Medium"/>
            </a:endParaRPr>
          </a:p>
          <a:p>
            <a:pPr marL="457200" lvl="0" indent="-332153" algn="l" rtl="0">
              <a:lnSpc>
                <a:spcPct val="90000"/>
              </a:lnSpc>
              <a:spcBef>
                <a:spcPts val="1000"/>
              </a:spcBef>
              <a:spcAft>
                <a:spcPts val="0"/>
              </a:spcAft>
              <a:buSzPct val="100000"/>
              <a:buFont typeface="Montserrat Medium"/>
              <a:buChar char="●"/>
            </a:pPr>
            <a:r>
              <a:rPr lang="en-GB" sz="6523">
                <a:latin typeface="Montserrat Medium"/>
                <a:ea typeface="Montserrat Medium"/>
                <a:cs typeface="Montserrat Medium"/>
                <a:sym typeface="Montserrat Medium"/>
              </a:rPr>
              <a:t>To develop script to export dashboard as PDF for regular interval</a:t>
            </a:r>
            <a:endParaRPr sz="6523">
              <a:latin typeface="Montserrat Medium"/>
              <a:ea typeface="Montserrat Medium"/>
              <a:cs typeface="Montserrat Medium"/>
              <a:sym typeface="Montserrat Medium"/>
            </a:endParaRPr>
          </a:p>
          <a:p>
            <a:pPr marL="457200" lvl="0" indent="0" algn="l" rtl="0">
              <a:lnSpc>
                <a:spcPct val="90000"/>
              </a:lnSpc>
              <a:spcBef>
                <a:spcPts val="1000"/>
              </a:spcBef>
              <a:spcAft>
                <a:spcPts val="0"/>
              </a:spcAft>
              <a:buNone/>
            </a:pPr>
            <a:endParaRPr sz="6523">
              <a:latin typeface="Montserrat Medium"/>
              <a:ea typeface="Montserrat Medium"/>
              <a:cs typeface="Montserrat Medium"/>
              <a:sym typeface="Montserrat Medium"/>
            </a:endParaRPr>
          </a:p>
          <a:p>
            <a:pPr marL="457200" lvl="0" indent="-330200" algn="l" rtl="0">
              <a:lnSpc>
                <a:spcPct val="90000"/>
              </a:lnSpc>
              <a:spcBef>
                <a:spcPts val="1000"/>
              </a:spcBef>
              <a:spcAft>
                <a:spcPts val="0"/>
              </a:spcAft>
              <a:buSzPct val="100000"/>
              <a:buFont typeface="Montserrat Medium"/>
              <a:buChar char="●"/>
            </a:pPr>
            <a:r>
              <a:rPr lang="en-GB" sz="6400">
                <a:latin typeface="Montserrat Medium"/>
                <a:ea typeface="Montserrat Medium"/>
                <a:cs typeface="Montserrat Medium"/>
                <a:sym typeface="Montserrat Medium"/>
              </a:rPr>
              <a:t>To capture and crop screenshots of required graphs in Dashboard page</a:t>
            </a:r>
            <a:endParaRPr sz="6400">
              <a:latin typeface="Montserrat Medium"/>
              <a:ea typeface="Montserrat Medium"/>
              <a:cs typeface="Montserrat Medium"/>
              <a:sym typeface="Montserrat Medium"/>
            </a:endParaRPr>
          </a:p>
          <a:p>
            <a:pPr marL="457200" lvl="0" indent="0" algn="l" rtl="0">
              <a:lnSpc>
                <a:spcPct val="90000"/>
              </a:lnSpc>
              <a:spcBef>
                <a:spcPts val="1000"/>
              </a:spcBef>
              <a:spcAft>
                <a:spcPts val="0"/>
              </a:spcAft>
              <a:buNone/>
            </a:pPr>
            <a:endParaRPr sz="6400">
              <a:latin typeface="Montserrat Medium"/>
              <a:ea typeface="Montserrat Medium"/>
              <a:cs typeface="Montserrat Medium"/>
              <a:sym typeface="Montserrat Medium"/>
            </a:endParaRPr>
          </a:p>
          <a:p>
            <a:pPr marL="457200" lvl="0" indent="-332153" algn="l" rtl="0">
              <a:lnSpc>
                <a:spcPct val="90000"/>
              </a:lnSpc>
              <a:spcBef>
                <a:spcPts val="1000"/>
              </a:spcBef>
              <a:spcAft>
                <a:spcPts val="0"/>
              </a:spcAft>
              <a:buSzPct val="100000"/>
              <a:buFont typeface="Montserrat Medium"/>
              <a:buChar char="●"/>
            </a:pPr>
            <a:r>
              <a:rPr lang="en-GB" sz="6523">
                <a:latin typeface="Montserrat Medium"/>
                <a:ea typeface="Montserrat Medium"/>
                <a:cs typeface="Montserrat Medium"/>
                <a:sym typeface="Montserrat Medium"/>
              </a:rPr>
              <a:t>To Scrape the required data from Dashboard page by Web scraping</a:t>
            </a:r>
            <a:endParaRPr sz="6523">
              <a:latin typeface="Montserrat Medium"/>
              <a:ea typeface="Montserrat Medium"/>
              <a:cs typeface="Montserrat Medium"/>
              <a:sym typeface="Montserrat Medium"/>
            </a:endParaRPr>
          </a:p>
          <a:p>
            <a:pPr marL="0" lvl="0" indent="0" algn="l" rtl="0">
              <a:lnSpc>
                <a:spcPct val="90000"/>
              </a:lnSpc>
              <a:spcBef>
                <a:spcPts val="1000"/>
              </a:spcBef>
              <a:spcAft>
                <a:spcPts val="0"/>
              </a:spcAft>
              <a:buNone/>
            </a:pPr>
            <a:endParaRPr sz="2800">
              <a:solidFill>
                <a:srgbClr val="000000"/>
              </a:solidFill>
              <a:latin typeface="Arial"/>
              <a:ea typeface="Arial"/>
              <a:cs typeface="Arial"/>
              <a:sym typeface="Arial"/>
            </a:endParaRPr>
          </a:p>
          <a:p>
            <a:pPr marL="0" lvl="0" indent="0" algn="l" rtl="0">
              <a:lnSpc>
                <a:spcPct val="90000"/>
              </a:lnSpc>
              <a:spcBef>
                <a:spcPts val="1000"/>
              </a:spcBef>
              <a:spcAft>
                <a:spcPts val="0"/>
              </a:spcAft>
              <a:buNone/>
            </a:pPr>
            <a:endParaRPr sz="1400">
              <a:solidFill>
                <a:srgbClr val="FF9900"/>
              </a:solidFill>
              <a:highlight>
                <a:schemeClr val="dk1"/>
              </a:highlight>
              <a:latin typeface="Montserrat Medium"/>
              <a:ea typeface="Montserrat Medium"/>
              <a:cs typeface="Montserrat Medium"/>
              <a:sym typeface="Montserrat Medium"/>
            </a:endParaRPr>
          </a:p>
          <a:p>
            <a:pPr marL="0" lvl="0" indent="0" algn="l" rtl="0">
              <a:lnSpc>
                <a:spcPct val="90000"/>
              </a:lnSpc>
              <a:spcBef>
                <a:spcPts val="1000"/>
              </a:spcBef>
              <a:spcAft>
                <a:spcPts val="0"/>
              </a:spcAft>
              <a:buNone/>
            </a:pPr>
            <a:r>
              <a:rPr lang="en-GB" sz="1400">
                <a:highlight>
                  <a:schemeClr val="dk1"/>
                </a:highlight>
                <a:latin typeface="Montserrat Medium"/>
                <a:ea typeface="Montserrat Medium"/>
                <a:cs typeface="Montserrat Medium"/>
                <a:sym typeface="Montserrat Medium"/>
              </a:rPr>
              <a:t>	</a:t>
            </a:r>
            <a:endParaRPr sz="1400">
              <a:highlight>
                <a:schemeClr val="dk1"/>
              </a:highlight>
              <a:latin typeface="Montserrat Medium"/>
              <a:ea typeface="Montserrat Medium"/>
              <a:cs typeface="Montserrat Medium"/>
              <a:sym typeface="Montserrat Medium"/>
            </a:endParaRPr>
          </a:p>
          <a:p>
            <a:pPr marL="0" lvl="0" indent="0" algn="l" rtl="0">
              <a:lnSpc>
                <a:spcPct val="90000"/>
              </a:lnSpc>
              <a:spcBef>
                <a:spcPts val="1000"/>
              </a:spcBef>
              <a:spcAft>
                <a:spcPts val="0"/>
              </a:spcAft>
              <a:buNone/>
            </a:pPr>
            <a:r>
              <a:rPr lang="en-GB" sz="1400">
                <a:highlight>
                  <a:schemeClr val="dk1"/>
                </a:highlight>
                <a:latin typeface="Montserrat Medium"/>
                <a:ea typeface="Montserrat Medium"/>
                <a:cs typeface="Montserrat Medium"/>
                <a:sym typeface="Montserrat Medium"/>
              </a:rPr>
              <a:t>	</a:t>
            </a:r>
            <a:endParaRPr sz="1400">
              <a:highlight>
                <a:schemeClr val="dk1"/>
              </a:highlight>
              <a:latin typeface="Montserrat Medium"/>
              <a:ea typeface="Montserrat Medium"/>
              <a:cs typeface="Montserrat Medium"/>
              <a:sym typeface="Montserrat Medium"/>
            </a:endParaRPr>
          </a:p>
          <a:p>
            <a:pPr marL="0" lvl="0" indent="0" algn="l" rtl="0">
              <a:spcBef>
                <a:spcPts val="0"/>
              </a:spcBef>
              <a:spcAft>
                <a:spcPts val="0"/>
              </a:spcAft>
              <a:buNone/>
            </a:pPr>
            <a:endParaRPr/>
          </a:p>
          <a:p>
            <a:pPr marL="0" lvl="0" indent="0" algn="l" rtl="0">
              <a:spcBef>
                <a:spcPts val="1600"/>
              </a:spcBef>
              <a:spcAft>
                <a:spcPts val="1600"/>
              </a:spcAft>
              <a:buNone/>
            </a:pPr>
            <a:endParaRPr>
              <a:highlight>
                <a:schemeClr val="dk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297500" y="393750"/>
            <a:ext cx="7038900" cy="694821"/>
          </a:xfrm>
          <a:prstGeom prst="rect">
            <a:avLst/>
          </a:prstGeom>
        </p:spPr>
        <p:txBody>
          <a:bodyPr spcFirstLastPara="1" wrap="square" lIns="91425" tIns="91425" rIns="91425" bIns="91425" anchor="t" anchorCtr="0">
            <a:noAutofit/>
          </a:bodyPr>
          <a:lstStyle/>
          <a:p>
            <a:pPr lvl="0"/>
            <a:r>
              <a:rPr lang="en-GB" b="1" dirty="0"/>
              <a:t>Introduction</a:t>
            </a:r>
            <a:br>
              <a:rPr lang="en-GB" dirty="0"/>
            </a:br>
            <a:br>
              <a:rPr lang="en-GB" dirty="0"/>
            </a:br>
            <a:br>
              <a:rPr lang="en-IN" sz="1600" dirty="0"/>
            </a:br>
            <a:endParaRPr dirty="0"/>
          </a:p>
        </p:txBody>
      </p:sp>
      <p:sp>
        <p:nvSpPr>
          <p:cNvPr id="248" name="Google Shape;248;p20"/>
          <p:cNvSpPr txBox="1"/>
          <p:nvPr/>
        </p:nvSpPr>
        <p:spPr>
          <a:xfrm>
            <a:off x="1312792" y="2330553"/>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50" name="Google Shape;250;p20"/>
          <p:cNvSpPr txBox="1"/>
          <p:nvPr/>
        </p:nvSpPr>
        <p:spPr>
          <a:xfrm>
            <a:off x="1297500" y="2925450"/>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52" name="Google Shape;252;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dirty="0">
              <a:solidFill>
                <a:srgbClr val="FFFFFF"/>
              </a:solidFill>
            </a:endParaRPr>
          </a:p>
        </p:txBody>
      </p:sp>
      <p:sp>
        <p:nvSpPr>
          <p:cNvPr id="253" name="Google Shape;253;p20"/>
          <p:cNvSpPr txBox="1">
            <a:spLocks noGrp="1"/>
          </p:cNvSpPr>
          <p:nvPr>
            <p:ph type="body" idx="1"/>
          </p:nvPr>
        </p:nvSpPr>
        <p:spPr>
          <a:xfrm>
            <a:off x="1312792" y="1118162"/>
            <a:ext cx="7023608" cy="1453588"/>
          </a:xfrm>
          <a:prstGeom prst="rect">
            <a:avLst/>
          </a:prstGeom>
        </p:spPr>
        <p:txBody>
          <a:bodyPr spcFirstLastPara="1" wrap="square" lIns="91425" tIns="91425" rIns="91425" bIns="91425" anchor="t" anchorCtr="0">
            <a:noAutofit/>
          </a:bodyPr>
          <a:lstStyle/>
          <a:p>
            <a:pPr marL="0" lvl="0" indent="0">
              <a:spcAft>
                <a:spcPts val="1600"/>
              </a:spcAft>
              <a:buNone/>
            </a:pPr>
            <a:r>
              <a:rPr lang="en-IN" sz="1600" dirty="0"/>
              <a:t>We, at Norton LifeLock , designing a tool highly focus on Web Automation and Automated Mailing</a:t>
            </a:r>
          </a:p>
          <a:p>
            <a:pPr marL="0" lvl="0" indent="0">
              <a:spcAft>
                <a:spcPts val="1600"/>
              </a:spcAft>
              <a:buNone/>
            </a:pPr>
            <a:r>
              <a:rPr lang="en-IN" sz="1600" dirty="0"/>
              <a:t>This project is to create a Web Automated Tool to automate the IT work to maintain the weekly report of our Jira Dashboard</a:t>
            </a:r>
          </a:p>
        </p:txBody>
      </p:sp>
      <p:sp>
        <p:nvSpPr>
          <p:cNvPr id="10" name="Google Shape;247;p20">
            <a:extLst>
              <a:ext uri="{FF2B5EF4-FFF2-40B4-BE49-F238E27FC236}">
                <a16:creationId xmlns:a16="http://schemas.microsoft.com/office/drawing/2014/main" id="{5D40C3DB-7509-4A4A-A57A-EFDF14F639D2}"/>
              </a:ext>
            </a:extLst>
          </p:cNvPr>
          <p:cNvSpPr txBox="1">
            <a:spLocks/>
          </p:cNvSpPr>
          <p:nvPr/>
        </p:nvSpPr>
        <p:spPr>
          <a:xfrm>
            <a:off x="1297500" y="2656800"/>
            <a:ext cx="7038900" cy="5098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en-GB" b="1" dirty="0"/>
              <a:t>Project Domain</a:t>
            </a:r>
          </a:p>
        </p:txBody>
      </p:sp>
      <p:sp>
        <p:nvSpPr>
          <p:cNvPr id="11" name="Google Shape;253;p20">
            <a:extLst>
              <a:ext uri="{FF2B5EF4-FFF2-40B4-BE49-F238E27FC236}">
                <a16:creationId xmlns:a16="http://schemas.microsoft.com/office/drawing/2014/main" id="{D7010C0F-C2B8-4B4A-9632-143D2096C169}"/>
              </a:ext>
            </a:extLst>
          </p:cNvPr>
          <p:cNvSpPr txBox="1">
            <a:spLocks/>
          </p:cNvSpPr>
          <p:nvPr/>
        </p:nvSpPr>
        <p:spPr>
          <a:xfrm>
            <a:off x="1297500" y="3139353"/>
            <a:ext cx="7023608" cy="14535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342900" indent="-342900">
              <a:spcAft>
                <a:spcPts val="1600"/>
              </a:spcAft>
              <a:buFont typeface="+mj-lt"/>
              <a:buAutoNum type="arabicPeriod"/>
            </a:pPr>
            <a:r>
              <a:rPr lang="en-IN" sz="1600" dirty="0"/>
              <a:t>Web Automation</a:t>
            </a:r>
          </a:p>
          <a:p>
            <a:pPr marL="342900" indent="-342900">
              <a:spcAft>
                <a:spcPts val="1600"/>
              </a:spcAft>
              <a:buFont typeface="+mj-lt"/>
              <a:buAutoNum type="arabicPeriod"/>
            </a:pPr>
            <a:r>
              <a:rPr lang="en-IN" sz="1600" dirty="0"/>
              <a:t>Web Scraping</a:t>
            </a:r>
          </a:p>
          <a:p>
            <a:pPr marL="342900" indent="-342900">
              <a:spcAft>
                <a:spcPts val="1600"/>
              </a:spcAft>
              <a:buFont typeface="+mj-lt"/>
              <a:buAutoNum type="arabicPeriod"/>
            </a:pPr>
            <a:r>
              <a:rPr lang="en-IN" sz="1600" dirty="0"/>
              <a:t>Mail Automation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Implementation Platform / Framework</a:t>
            </a:r>
            <a:endParaRPr b="1" dirty="0"/>
          </a:p>
        </p:txBody>
      </p:sp>
      <p:sp>
        <p:nvSpPr>
          <p:cNvPr id="259" name="Google Shape;259;p21"/>
          <p:cNvSpPr txBox="1">
            <a:spLocks noGrp="1"/>
          </p:cNvSpPr>
          <p:nvPr>
            <p:ph type="body" idx="1"/>
          </p:nvPr>
        </p:nvSpPr>
        <p:spPr>
          <a:xfrm>
            <a:off x="4018025" y="1567550"/>
            <a:ext cx="4446000" cy="3431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Montserrat Medium"/>
                <a:ea typeface="Montserrat Medium"/>
                <a:cs typeface="Montserrat Medium"/>
                <a:sym typeface="Montserrat Medium"/>
              </a:rPr>
              <a:t>Code editor - Visual Studio Code</a:t>
            </a:r>
            <a:endParaRPr sz="1600">
              <a:latin typeface="Montserrat Medium"/>
              <a:ea typeface="Montserrat Medium"/>
              <a:cs typeface="Montserrat Medium"/>
              <a:sym typeface="Montserrat Medium"/>
            </a:endParaRPr>
          </a:p>
          <a:p>
            <a:pPr marL="0" lvl="0" indent="0" algn="l" rtl="0">
              <a:spcBef>
                <a:spcPts val="1600"/>
              </a:spcBef>
              <a:spcAft>
                <a:spcPts val="0"/>
              </a:spcAft>
              <a:buNone/>
            </a:pPr>
            <a:r>
              <a:rPr lang="en-GB" sz="1600">
                <a:latin typeface="Montserrat Medium"/>
                <a:ea typeface="Montserrat Medium"/>
                <a:cs typeface="Montserrat Medium"/>
                <a:sym typeface="Montserrat Medium"/>
              </a:rPr>
              <a:t>Language - Java Script</a:t>
            </a:r>
            <a:endParaRPr sz="1600">
              <a:latin typeface="Montserrat Medium"/>
              <a:ea typeface="Montserrat Medium"/>
              <a:cs typeface="Montserrat Medium"/>
              <a:sym typeface="Montserrat Medium"/>
            </a:endParaRPr>
          </a:p>
          <a:p>
            <a:pPr marL="0" lvl="0" indent="0" algn="l" rtl="0">
              <a:spcBef>
                <a:spcPts val="1600"/>
              </a:spcBef>
              <a:spcAft>
                <a:spcPts val="0"/>
              </a:spcAft>
              <a:buNone/>
            </a:pPr>
            <a:r>
              <a:rPr lang="en-GB" sz="1600">
                <a:latin typeface="Montserrat Medium"/>
                <a:ea typeface="Montserrat Medium"/>
                <a:cs typeface="Montserrat Medium"/>
                <a:sym typeface="Montserrat Medium"/>
              </a:rPr>
              <a:t>Environment - Node JS</a:t>
            </a:r>
            <a:endParaRPr sz="1600">
              <a:latin typeface="Montserrat Medium"/>
              <a:ea typeface="Montserrat Medium"/>
              <a:cs typeface="Montserrat Medium"/>
              <a:sym typeface="Montserrat Medium"/>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Major Libraries used</a:t>
            </a:r>
            <a:endParaRPr b="1" dirty="0"/>
          </a:p>
        </p:txBody>
      </p:sp>
      <p:sp>
        <p:nvSpPr>
          <p:cNvPr id="265" name="Google Shape;265;p22"/>
          <p:cNvSpPr txBox="1">
            <a:spLocks noGrp="1"/>
          </p:cNvSpPr>
          <p:nvPr>
            <p:ph type="body" idx="1"/>
          </p:nvPr>
        </p:nvSpPr>
        <p:spPr>
          <a:xfrm>
            <a:off x="4018025" y="1567550"/>
            <a:ext cx="4318500" cy="263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sz="1400">
              <a:latin typeface="Montserrat SemiBold"/>
              <a:ea typeface="Montserrat SemiBold"/>
              <a:cs typeface="Montserrat SemiBold"/>
              <a:sym typeface="Montserrat SemiBold"/>
            </a:endParaRPr>
          </a:p>
          <a:p>
            <a:pPr marL="0" lvl="0" indent="0" algn="r" rtl="0">
              <a:spcBef>
                <a:spcPts val="1600"/>
              </a:spcBef>
              <a:spcAft>
                <a:spcPts val="0"/>
              </a:spcAft>
              <a:buNone/>
            </a:pPr>
            <a:r>
              <a:rPr lang="en-GB" sz="1400">
                <a:latin typeface="Montserrat SemiBold"/>
                <a:ea typeface="Montserrat SemiBold"/>
                <a:cs typeface="Montserrat SemiBold"/>
                <a:sym typeface="Montserrat SemiBold"/>
              </a:rPr>
              <a:t>Puppeteer</a:t>
            </a:r>
            <a:endParaRPr sz="1400">
              <a:latin typeface="Montserrat SemiBold"/>
              <a:ea typeface="Montserrat SemiBold"/>
              <a:cs typeface="Montserrat SemiBold"/>
              <a:sym typeface="Montserrat SemiBold"/>
            </a:endParaRPr>
          </a:p>
          <a:p>
            <a:pPr marL="0" lvl="0" indent="0" algn="r" rtl="0">
              <a:spcBef>
                <a:spcPts val="1600"/>
              </a:spcBef>
              <a:spcAft>
                <a:spcPts val="0"/>
              </a:spcAft>
              <a:buNone/>
            </a:pPr>
            <a:r>
              <a:rPr lang="en-GB" sz="1400">
                <a:latin typeface="Montserrat SemiBold"/>
                <a:ea typeface="Montserrat SemiBold"/>
                <a:cs typeface="Montserrat SemiBold"/>
                <a:sym typeface="Montserrat SemiBold"/>
              </a:rPr>
              <a:t>JIMP - Javascript Image Manipulation Program</a:t>
            </a:r>
            <a:endParaRPr sz="1400">
              <a:latin typeface="Montserrat SemiBold"/>
              <a:ea typeface="Montserrat SemiBold"/>
              <a:cs typeface="Montserrat SemiBold"/>
              <a:sym typeface="Montserrat SemiBold"/>
            </a:endParaRPr>
          </a:p>
          <a:p>
            <a:pPr marL="0" lvl="0" indent="0" algn="r" rtl="0">
              <a:spcBef>
                <a:spcPts val="1600"/>
              </a:spcBef>
              <a:spcAft>
                <a:spcPts val="0"/>
              </a:spcAft>
              <a:buNone/>
            </a:pPr>
            <a:r>
              <a:rPr lang="en-GB" sz="1400">
                <a:latin typeface="Montserrat SemiBold"/>
                <a:ea typeface="Montserrat SemiBold"/>
                <a:cs typeface="Montserrat SemiBold"/>
                <a:sym typeface="Montserrat SemiBold"/>
              </a:rPr>
              <a:t>NodeMailer</a:t>
            </a:r>
            <a:endParaRPr sz="1400">
              <a:latin typeface="Montserrat SemiBold"/>
              <a:ea typeface="Montserrat SemiBold"/>
              <a:cs typeface="Montserrat SemiBold"/>
              <a:sym typeface="Montserrat SemiBold"/>
            </a:endParaRPr>
          </a:p>
          <a:p>
            <a:pPr marL="0" lvl="0" indent="0" algn="r" rtl="0">
              <a:spcBef>
                <a:spcPts val="1600"/>
              </a:spcBef>
              <a:spcAft>
                <a:spcPts val="0"/>
              </a:spcAft>
              <a:buNone/>
            </a:pPr>
            <a:r>
              <a:rPr lang="en-GB" sz="1400">
                <a:latin typeface="Montserrat SemiBold"/>
                <a:ea typeface="Montserrat SemiBold"/>
                <a:cs typeface="Montserrat SemiBold"/>
                <a:sym typeface="Montserrat SemiBold"/>
              </a:rPr>
              <a:t>FS - File System</a:t>
            </a:r>
            <a:endParaRPr sz="1400">
              <a:latin typeface="Montserrat SemiBold"/>
              <a:ea typeface="Montserrat SemiBold"/>
              <a:cs typeface="Montserrat SemiBold"/>
              <a:sym typeface="Montserrat SemiBold"/>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1278275" y="143775"/>
            <a:ext cx="3798900" cy="5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Overall Architecture</a:t>
            </a:r>
            <a:r>
              <a:rPr lang="en-GB" dirty="0"/>
              <a:t>	</a:t>
            </a:r>
            <a:endParaRPr dirty="0"/>
          </a:p>
        </p:txBody>
      </p:sp>
      <p:pic>
        <p:nvPicPr>
          <p:cNvPr id="271" name="Google Shape;271;p23"/>
          <p:cNvPicPr preferRelativeResize="0"/>
          <p:nvPr/>
        </p:nvPicPr>
        <p:blipFill>
          <a:blip r:embed="rId3">
            <a:alphaModFix/>
          </a:blip>
          <a:stretch>
            <a:fillRect/>
          </a:stretch>
        </p:blipFill>
        <p:spPr>
          <a:xfrm>
            <a:off x="2384275" y="653750"/>
            <a:ext cx="4364775" cy="4403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4"/>
          <p:cNvSpPr txBox="1">
            <a:spLocks noGrp="1"/>
          </p:cNvSpPr>
          <p:nvPr>
            <p:ph type="title"/>
          </p:nvPr>
        </p:nvSpPr>
        <p:spPr>
          <a:xfrm>
            <a:off x="1297500" y="393750"/>
            <a:ext cx="3798900" cy="7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List of Modules</a:t>
            </a:r>
            <a:endParaRPr b="1" dirty="0"/>
          </a:p>
        </p:txBody>
      </p:sp>
      <p:sp>
        <p:nvSpPr>
          <p:cNvPr id="277" name="Google Shape;277;p24"/>
          <p:cNvSpPr txBox="1">
            <a:spLocks noGrp="1"/>
          </p:cNvSpPr>
          <p:nvPr>
            <p:ph type="body" idx="1"/>
          </p:nvPr>
        </p:nvSpPr>
        <p:spPr>
          <a:xfrm>
            <a:off x="1297500" y="1529550"/>
            <a:ext cx="4403700" cy="2344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GB" sz="1700"/>
              <a:t>Automate the Browser and Web pages</a:t>
            </a:r>
            <a:endParaRPr sz="1700"/>
          </a:p>
          <a:p>
            <a:pPr marL="457200" lvl="0" indent="-336550" algn="l" rtl="0">
              <a:spcBef>
                <a:spcPts val="0"/>
              </a:spcBef>
              <a:spcAft>
                <a:spcPts val="0"/>
              </a:spcAft>
              <a:buSzPts val="1700"/>
              <a:buAutoNum type="arabicPeriod"/>
            </a:pPr>
            <a:r>
              <a:rPr lang="en-GB" sz="1700"/>
              <a:t>Scraping of Data</a:t>
            </a:r>
            <a:endParaRPr sz="1700"/>
          </a:p>
          <a:p>
            <a:pPr marL="457200" lvl="0" indent="-336550" algn="l" rtl="0">
              <a:spcBef>
                <a:spcPts val="0"/>
              </a:spcBef>
              <a:spcAft>
                <a:spcPts val="0"/>
              </a:spcAft>
              <a:buSzPts val="1700"/>
              <a:buAutoNum type="arabicPeriod"/>
            </a:pPr>
            <a:r>
              <a:rPr lang="en-GB" sz="1700"/>
              <a:t>Capturing Snapshots and PDF</a:t>
            </a:r>
            <a:endParaRPr sz="1700"/>
          </a:p>
          <a:p>
            <a:pPr marL="457200" lvl="0" indent="-336550" algn="l" rtl="0">
              <a:spcBef>
                <a:spcPts val="0"/>
              </a:spcBef>
              <a:spcAft>
                <a:spcPts val="0"/>
              </a:spcAft>
              <a:buSzPts val="1700"/>
              <a:buAutoNum type="arabicPeriod"/>
            </a:pPr>
            <a:r>
              <a:rPr lang="en-GB" sz="1700"/>
              <a:t>Image manipulation</a:t>
            </a:r>
            <a:endParaRPr sz="1700"/>
          </a:p>
          <a:p>
            <a:pPr marL="457200" lvl="0" indent="-336550" algn="l" rtl="0">
              <a:spcBef>
                <a:spcPts val="0"/>
              </a:spcBef>
              <a:spcAft>
                <a:spcPts val="0"/>
              </a:spcAft>
              <a:buSzPts val="1700"/>
              <a:buAutoNum type="arabicPeriod"/>
            </a:pPr>
            <a:r>
              <a:rPr lang="en-GB" sz="1700"/>
              <a:t>File system management</a:t>
            </a:r>
            <a:endParaRPr sz="1700"/>
          </a:p>
          <a:p>
            <a:pPr marL="457200" lvl="0" indent="-336550" algn="l" rtl="0">
              <a:spcBef>
                <a:spcPts val="0"/>
              </a:spcBef>
              <a:spcAft>
                <a:spcPts val="0"/>
              </a:spcAft>
              <a:buSzPts val="1700"/>
              <a:buAutoNum type="arabicPeriod"/>
            </a:pPr>
            <a:r>
              <a:rPr lang="en-GB" sz="1700"/>
              <a:t>Designing the Email</a:t>
            </a:r>
            <a:endParaRPr sz="1700"/>
          </a:p>
          <a:p>
            <a:pPr marL="457200" lvl="0" indent="-336550" algn="l" rtl="0">
              <a:spcBef>
                <a:spcPts val="0"/>
              </a:spcBef>
              <a:spcAft>
                <a:spcPts val="0"/>
              </a:spcAft>
              <a:buSzPts val="1700"/>
              <a:buAutoNum type="arabicPeriod"/>
            </a:pPr>
            <a:r>
              <a:rPr lang="en-GB" sz="1700"/>
              <a:t>Automate the Email</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5"/>
          <p:cNvSpPr txBox="1">
            <a:spLocks noGrp="1"/>
          </p:cNvSpPr>
          <p:nvPr>
            <p:ph type="title" idx="2"/>
          </p:nvPr>
        </p:nvSpPr>
        <p:spPr>
          <a:xfrm>
            <a:off x="1105200" y="334525"/>
            <a:ext cx="3413400" cy="51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400" b="1" dirty="0">
                <a:latin typeface="Lato"/>
                <a:ea typeface="Lato"/>
                <a:cs typeface="Lato"/>
                <a:sym typeface="Lato"/>
              </a:rPr>
              <a:t>Automate the Browser    and Web pages</a:t>
            </a:r>
            <a:endParaRPr sz="2500" b="1" dirty="0"/>
          </a:p>
        </p:txBody>
      </p:sp>
      <p:sp>
        <p:nvSpPr>
          <p:cNvPr id="283" name="Google Shape;283;p25"/>
          <p:cNvSpPr txBox="1">
            <a:spLocks noGrp="1"/>
          </p:cNvSpPr>
          <p:nvPr>
            <p:ph type="title"/>
          </p:nvPr>
        </p:nvSpPr>
        <p:spPr>
          <a:xfrm>
            <a:off x="822550" y="1855475"/>
            <a:ext cx="3413400" cy="23649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GB"/>
              <a:t>Opening the Headless Chrome</a:t>
            </a:r>
            <a:endParaRPr/>
          </a:p>
          <a:p>
            <a:pPr marL="457200" lvl="0" indent="-342900" algn="l" rtl="0">
              <a:lnSpc>
                <a:spcPct val="115000"/>
              </a:lnSpc>
              <a:spcBef>
                <a:spcPts val="0"/>
              </a:spcBef>
              <a:spcAft>
                <a:spcPts val="0"/>
              </a:spcAft>
              <a:buSzPts val="1800"/>
              <a:buChar char="●"/>
            </a:pPr>
            <a:r>
              <a:rPr lang="en-GB"/>
              <a:t>Add New Page</a:t>
            </a:r>
            <a:endParaRPr/>
          </a:p>
          <a:p>
            <a:pPr marL="457200" lvl="0" indent="-342900" algn="l" rtl="0">
              <a:lnSpc>
                <a:spcPct val="115000"/>
              </a:lnSpc>
              <a:spcBef>
                <a:spcPts val="0"/>
              </a:spcBef>
              <a:spcAft>
                <a:spcPts val="0"/>
              </a:spcAft>
              <a:buSzPts val="1800"/>
              <a:buChar char="●"/>
            </a:pPr>
            <a:r>
              <a:rPr lang="en-GB"/>
              <a:t>Login into Website</a:t>
            </a:r>
            <a:endParaRPr/>
          </a:p>
          <a:p>
            <a:pPr marL="457200" lvl="0" indent="-342900" algn="l" rtl="0">
              <a:lnSpc>
                <a:spcPct val="115000"/>
              </a:lnSpc>
              <a:spcBef>
                <a:spcPts val="0"/>
              </a:spcBef>
              <a:spcAft>
                <a:spcPts val="0"/>
              </a:spcAft>
              <a:buSzPts val="1800"/>
              <a:buChar char="●"/>
            </a:pPr>
            <a:r>
              <a:rPr lang="en-GB"/>
              <a:t>Navigation between screens using the Puppeteer</a:t>
            </a:r>
            <a:endParaRPr/>
          </a:p>
        </p:txBody>
      </p:sp>
      <p:pic>
        <p:nvPicPr>
          <p:cNvPr id="3" name="Picture 2">
            <a:extLst>
              <a:ext uri="{FF2B5EF4-FFF2-40B4-BE49-F238E27FC236}">
                <a16:creationId xmlns:a16="http://schemas.microsoft.com/office/drawing/2014/main" id="{9AA9BFDB-E107-5644-A9C7-E08837FAB869}"/>
              </a:ext>
            </a:extLst>
          </p:cNvPr>
          <p:cNvPicPr>
            <a:picLocks noChangeAspect="1"/>
          </p:cNvPicPr>
          <p:nvPr/>
        </p:nvPicPr>
        <p:blipFill>
          <a:blip r:embed="rId3"/>
          <a:stretch>
            <a:fillRect/>
          </a:stretch>
        </p:blipFill>
        <p:spPr>
          <a:xfrm>
            <a:off x="5076411" y="1030909"/>
            <a:ext cx="3390900" cy="3492500"/>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495</Words>
  <Application>Microsoft Macintosh PowerPoint</Application>
  <PresentationFormat>On-screen Show (16:9)</PresentationFormat>
  <Paragraphs>98</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Montserrat Medium</vt:lpstr>
      <vt:lpstr>Montserrat SemiBold</vt:lpstr>
      <vt:lpstr>Lato</vt:lpstr>
      <vt:lpstr>M PLUS Rounded 1c</vt:lpstr>
      <vt:lpstr>Montserrat</vt:lpstr>
      <vt:lpstr>Focus</vt:lpstr>
      <vt:lpstr>WEEKLY AUTOMATION REPORT</vt:lpstr>
      <vt:lpstr>TOC</vt:lpstr>
      <vt:lpstr>MOTIVATION AND OBJECTIVE</vt:lpstr>
      <vt:lpstr>Introduction   </vt:lpstr>
      <vt:lpstr>Implementation Platform / Framework</vt:lpstr>
      <vt:lpstr>Major Libraries used</vt:lpstr>
      <vt:lpstr>Overall Architecture </vt:lpstr>
      <vt:lpstr>List of Modules</vt:lpstr>
      <vt:lpstr>Automate the Browser    and Web pages</vt:lpstr>
      <vt:lpstr>Retrieve the required data from the website Retrieve the height and width the webpage Retrieve the graphs data and dimensions Using the Puppeteer</vt:lpstr>
      <vt:lpstr>Set the Viewport of the webpage    Capture the snapshots and PDF using the Puppeteer</vt:lpstr>
      <vt:lpstr>By using the JIMP (Javascript Image Manipulation Program) library crop the each and every graphs in the screenshots  Write the generalize function to crop the graphs </vt:lpstr>
      <vt:lpstr>File system management </vt:lpstr>
      <vt:lpstr>Create the body of the email in the required format  By using the Node Mailer,  create the body of email as Html code  Attach PDF and the Snapshots in the email </vt:lpstr>
      <vt:lpstr>Provide the required data for the email such as Sender address, Receiver addresses , email subject  Create the SMPT server and then add  information of the email and send it by using Node mailer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AUTOMATION REPORT</dc:title>
  <cp:lastModifiedBy>Yuvaraj T</cp:lastModifiedBy>
  <cp:revision>11</cp:revision>
  <dcterms:modified xsi:type="dcterms:W3CDTF">2022-04-25T09:04:06Z</dcterms:modified>
</cp:coreProperties>
</file>